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4" r:id="rId2"/>
    <p:sldId id="273" r:id="rId3"/>
    <p:sldId id="258" r:id="rId4"/>
    <p:sldId id="259" r:id="rId5"/>
    <p:sldId id="260" r:id="rId6"/>
    <p:sldId id="257" r:id="rId7"/>
    <p:sldId id="261" r:id="rId8"/>
    <p:sldId id="262" r:id="rId9"/>
    <p:sldId id="272" r:id="rId10"/>
    <p:sldId id="275" r:id="rId11"/>
    <p:sldId id="276" r:id="rId12"/>
    <p:sldId id="277" r:id="rId13"/>
    <p:sldId id="267" r:id="rId14"/>
    <p:sldId id="278" r:id="rId15"/>
    <p:sldId id="279" r:id="rId16"/>
    <p:sldId id="271" r:id="rId17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33CC33"/>
    <a:srgbClr val="E20061"/>
    <a:srgbClr val="D2005A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6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23102B-CA93-4D10-AFE1-5915E3AF7E15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7D931-2493-4BB6-8C10-F665FBC9E7C9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</a:t>
            </a:fld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2</a:t>
            </a:fld>
            <a:endParaRPr lang="pt-P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3</a:t>
            </a:fld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4</a:t>
            </a:fld>
            <a:endParaRPr lang="pt-P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5</a:t>
            </a:fld>
            <a:endParaRPr lang="pt-P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6</a:t>
            </a:fld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7</a:t>
            </a:fld>
            <a:endParaRPr lang="pt-P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8</a:t>
            </a:fld>
            <a:endParaRPr lang="pt-P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9</a:t>
            </a:fld>
            <a:endParaRPr lang="pt-P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10</a:t>
            </a:fld>
            <a:endParaRPr lang="pt-P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11</a:t>
            </a:fld>
            <a:endParaRPr lang="pt-P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12</a:t>
            </a:fld>
            <a:endParaRPr lang="pt-P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13</a:t>
            </a:fld>
            <a:endParaRPr lang="pt-P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14</a:t>
            </a:fld>
            <a:endParaRPr lang="pt-P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15</a:t>
            </a:fld>
            <a:endParaRPr lang="pt-P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7D931-2493-4BB6-8C10-F665FBC9E7C9}" type="slidenum">
              <a:rPr lang="pt-PT" smtClean="0"/>
              <a:pPr/>
              <a:t>16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ângulo isósceles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28" name="Marcador de Posição da Data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17" name="Marcador de Posição do Rodapé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t-PT"/>
          </a:p>
        </p:txBody>
      </p:sp>
      <p:sp>
        <p:nvSpPr>
          <p:cNvPr id="29" name="Marcador de Posição do Número do Diapositivo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ângulo rectângulo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ângulo isósceles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  <p:cxnSp>
        <p:nvCxnSpPr>
          <p:cNvPr id="11" name="Conexão rect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exão rect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ângulo rectângulo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exão rect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xão rect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Marcador de Posição do Título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3" name="Marcador de Posição do Texto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4" name="Marcador de Posição da Data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41808AD-9151-485A-8D2C-7AD9F03879E3}" type="datetimeFigureOut">
              <a:rPr lang="pt-PT" smtClean="0"/>
              <a:pPr/>
              <a:t>03-10-2011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23" name="Marcador de Posição do Número do Diapositivo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99D72A0-7F15-4EE7-979D-700C26AD034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PCW\Documents\SMAM%202011%20Escolas\Spot%20Professores%20File%20Unicef.wmv" TargetMode="External"/><Relationship Id="rId6" Type="http://schemas.openxmlformats.org/officeDocument/2006/relationships/image" Target="../media/image6.jpeg"/><Relationship Id="rId5" Type="http://schemas.openxmlformats.org/officeDocument/2006/relationships/hyperlink" Target="http://search.babylon.com/imageres.php?iu=http://www.fullissue.com/wp-content/uploads/2010/05/unicef.jpg&amp;ir=http://www.fullissue.com/index.php/united-nations-childrens-fund-unicef.html&amp;ig=http://t1.gstatic.com/images?q=tbn:ANd9GcTJ1XBpdJUHEzrbyEBYATt2aS52PSFoP24XX4y3LMfZb-iaWDHeNP9c1Q&amp;h=422&amp;w=422&amp;q=unicef&amp;babsrc=HP_ss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PCW\Documents\smam3\Spot%20Professores%20Flashmob.wmv" TargetMode="Externa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ângulo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5" name="Picture 3" descr="H:\Trabalho - UFO Logística\Logotipos\UC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836712"/>
            <a:ext cx="3465788" cy="2232248"/>
          </a:xfrm>
          <a:prstGeom prst="rect">
            <a:avLst/>
          </a:prstGeom>
          <a:noFill/>
        </p:spPr>
      </p:pic>
      <p:pic>
        <p:nvPicPr>
          <p:cNvPr id="6" name="Picture 4" descr="H:\Trabalho - UFO Logística\Logotipos\ARS ACE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941168"/>
            <a:ext cx="3254825" cy="1091030"/>
          </a:xfrm>
          <a:prstGeom prst="rect">
            <a:avLst/>
          </a:prstGeom>
          <a:noFill/>
        </p:spPr>
      </p:pic>
      <p:pic>
        <p:nvPicPr>
          <p:cNvPr id="2050" name="Picture 2" descr="H:\Trabalho - UFO Logística\Logotipos\SEscola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412776"/>
            <a:ext cx="1728192" cy="1708517"/>
          </a:xfrm>
          <a:prstGeom prst="rect">
            <a:avLst/>
          </a:prstGeom>
          <a:noFill/>
        </p:spPr>
      </p:pic>
      <p:sp>
        <p:nvSpPr>
          <p:cNvPr id="9" name="Rectângulo 8"/>
          <p:cNvSpPr/>
          <p:nvPr/>
        </p:nvSpPr>
        <p:spPr>
          <a:xfrm>
            <a:off x="1190510" y="3631172"/>
            <a:ext cx="702482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PT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E2006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erlin Sans FB Demi" pitchFamily="34" charset="0"/>
              </a:rPr>
              <a:t>CANTINHO DA AMAMENTAÇÃO</a:t>
            </a:r>
            <a:endParaRPr lang="pt-PT" sz="2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E2006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2000">
    <p:wipe dir="d"/>
    <p:sndAc>
      <p:stSnd loop="1">
        <p:snd r:embed="rId3" name="08 - Sopt Professores Invitation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468560" y="3737552"/>
            <a:ext cx="6929486" cy="1470025"/>
          </a:xfrm>
        </p:spPr>
        <p:txBody>
          <a:bodyPr>
            <a:noAutofit/>
          </a:bodyPr>
          <a:lstStyle/>
          <a:p>
            <a:r>
              <a:rPr lang="pt-PT" sz="540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/>
                <a:latin typeface="Berlin Sans FB Demi" pitchFamily="34" charset="0"/>
                <a:cs typeface="Aharoni" pitchFamily="2" charset="-79"/>
              </a:rPr>
              <a:t>do</a:t>
            </a:r>
            <a:r>
              <a:rPr lang="pt-PT" sz="540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6000" dist="26000" dir="145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  <a:latin typeface="Berlin Sans FB Demi" pitchFamily="34" charset="0"/>
                <a:cs typeface="Aharoni" pitchFamily="2" charset="-79"/>
              </a:rPr>
              <a:t> </a:t>
            </a:r>
            <a:r>
              <a:rPr lang="pt-PT" sz="1000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latin typeface="Berlin Sans FB Demi" pitchFamily="34" charset="0"/>
                <a:cs typeface="Aharoni" pitchFamily="2" charset="-79"/>
              </a:rPr>
              <a:t>A</a:t>
            </a:r>
            <a:r>
              <a:rPr lang="pt-PT" sz="540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latin typeface="Berlin Sans FB Demi" pitchFamily="34" charset="0"/>
                <a:cs typeface="Aharoni" pitchFamily="2" charset="-79"/>
              </a:rPr>
              <a:t>LEITAMENTO</a:t>
            </a:r>
            <a:endParaRPr lang="pt-PT" sz="540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latin typeface="Berlin Sans FB Demi" pitchFamily="34" charset="0"/>
              <a:cs typeface="Aharoni" pitchFamily="2" charset="-79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271090" y="1124744"/>
            <a:ext cx="362801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S</a:t>
            </a:r>
            <a:r>
              <a:rPr kumimoji="0" lang="pt-PT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EMANA</a:t>
            </a:r>
            <a:endParaRPr kumimoji="0" lang="pt-PT" sz="54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121182" y="2346213"/>
            <a:ext cx="392909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M</a:t>
            </a:r>
            <a:r>
              <a:rPr kumimoji="0" lang="pt-PT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UNDIAL</a:t>
            </a:r>
            <a:endParaRPr kumimoji="0" lang="pt-PT" sz="54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1115616" y="4869160"/>
            <a:ext cx="415855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z="1000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ctr" rotWithShape="0">
                    <a:schemeClr val="accent1">
                      <a:lumMod val="75000"/>
                      <a:alpha val="50000"/>
                    </a:schemeClr>
                  </a:outerShdw>
                </a:effectLst>
                <a:latin typeface="Berlin Sans FB Demi" pitchFamily="34" charset="0"/>
                <a:ea typeface="+mj-ea"/>
                <a:cs typeface="Aharoni" pitchFamily="2" charset="-79"/>
              </a:rPr>
              <a:t>M</a:t>
            </a:r>
            <a:r>
              <a:rPr kumimoji="0" lang="pt-PT" sz="5400" i="0" u="none" strike="noStrike" kern="1200" cap="none" spc="0" normalizeH="0" baseline="0" noProof="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ctr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ATERNO</a:t>
            </a:r>
            <a:endParaRPr kumimoji="0" lang="pt-PT" sz="5400" i="0" u="none" strike="noStrike" kern="1200" cap="none" spc="0" normalizeH="0" baseline="0" noProof="0" dirty="0">
              <a:ln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50800" dist="50800" dir="14400000" algn="ctr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-108520" y="44624"/>
            <a:ext cx="838842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6000" i="0" u="none" strike="noStrike" kern="1200" cap="none" spc="0" normalizeH="0" baseline="0" noProof="0" dirty="0" smtClean="0">
                <a:ln>
                  <a:noFill/>
                </a:ln>
                <a:solidFill>
                  <a:srgbClr val="33CC33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3 a 9 de </a:t>
            </a:r>
            <a:r>
              <a:rPr kumimoji="0" lang="pt-PT" sz="60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3CC33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outubro</a:t>
            </a:r>
            <a:endParaRPr kumimoji="0" lang="pt-PT" sz="6000" i="0" u="none" strike="noStrike" kern="1200" cap="none" spc="0" normalizeH="0" baseline="0" noProof="0" dirty="0">
              <a:ln>
                <a:noFill/>
              </a:ln>
              <a:solidFill>
                <a:srgbClr val="33CC33"/>
              </a:solidFill>
              <a:effectLst/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ransition advClick="0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5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Spot Professores File Unicef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786182" y="535761"/>
            <a:ext cx="4953035" cy="3714776"/>
          </a:xfrm>
          <a:prstGeom prst="rect">
            <a:avLst/>
          </a:prstGeom>
          <a:ln w="85725">
            <a:gradFill>
              <a:gsLst>
                <a:gs pos="24000">
                  <a:schemeClr val="accent1">
                    <a:lumMod val="75000"/>
                  </a:schemeClr>
                </a:gs>
                <a:gs pos="94000">
                  <a:srgbClr val="33CC33"/>
                </a:gs>
              </a:gsLst>
              <a:lin ang="3000000" scaled="0"/>
            </a:gradFill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2914616" cy="898521"/>
          </a:xfrm>
        </p:spPr>
        <p:txBody>
          <a:bodyPr>
            <a:noAutofit/>
          </a:bodyPr>
          <a:lstStyle/>
          <a:p>
            <a:pPr marL="0" algn="ctr"/>
            <a:r>
              <a:rPr lang="pt-PT" sz="5400" dirty="0" smtClean="0">
                <a:ln w="6350">
                  <a:noFill/>
                </a:ln>
                <a:solidFill>
                  <a:srgbClr val="33CC33"/>
                </a:solidFill>
                <a:latin typeface="Berlin Sans FB Demi" pitchFamily="34" charset="0"/>
                <a:cs typeface="Aharoni" pitchFamily="2" charset="-79"/>
              </a:rPr>
              <a:t>TODOS</a:t>
            </a:r>
            <a:endParaRPr lang="pt-PT" sz="5400" dirty="0">
              <a:ln w="6350">
                <a:noFill/>
              </a:ln>
              <a:solidFill>
                <a:srgbClr val="33CC33"/>
              </a:solidFill>
              <a:latin typeface="Berlin Sans FB Demi" pitchFamily="34" charset="0"/>
              <a:cs typeface="Aharoni" pitchFamily="2" charset="-79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004090" y="4077072"/>
            <a:ext cx="5368110" cy="1898653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ALEITAMENTO</a:t>
            </a:r>
          </a:p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MATERNO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923054" y="2928934"/>
            <a:ext cx="1128666" cy="89852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z="54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ea typeface="+mj-ea"/>
                <a:cs typeface="Aharoni" pitchFamily="2" charset="-79"/>
              </a:rPr>
              <a:t>no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83568" y="1428736"/>
            <a:ext cx="1271542" cy="89852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a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755576" y="2159962"/>
            <a:ext cx="2714644" cy="89852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pensar 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4714876" y="1000108"/>
            <a:ext cx="3312368" cy="2520280"/>
            <a:chOff x="5148064" y="1484784"/>
            <a:chExt cx="3312368" cy="2520280"/>
          </a:xfrm>
        </p:grpSpPr>
        <p:sp>
          <p:nvSpPr>
            <p:cNvPr id="9" name="Rectângulo 8"/>
            <p:cNvSpPr/>
            <p:nvPr/>
          </p:nvSpPr>
          <p:spPr>
            <a:xfrm>
              <a:off x="5148064" y="1484784"/>
              <a:ext cx="3312368" cy="2520280"/>
            </a:xfrm>
            <a:prstGeom prst="rect">
              <a:avLst/>
            </a:prstGeom>
            <a:ln w="76200">
              <a:solidFill>
                <a:srgbClr val="33C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pic>
          <p:nvPicPr>
            <p:cNvPr id="13314" name="Picture 2" descr="http://t1.gstatic.com/images?q=tbn:ANd9GcTJ1XBpdJUHEzrbyEBYATt2aS52PSFoP24XX4y3LMfZb-iaWDHeNP9c1Q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494456" y="1728104"/>
              <a:ext cx="2683355" cy="197451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Click="0" advTm="2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6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8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8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476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0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2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018027"/>
          </a:xfrm>
        </p:spPr>
        <p:txBody>
          <a:bodyPr>
            <a:noAutofit/>
          </a:bodyPr>
          <a:lstStyle/>
          <a:p>
            <a:pPr algn="ctr"/>
            <a:r>
              <a:rPr lang="pt-PT" sz="5400" dirty="0" smtClean="0"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A OMS RECOMENDA</a:t>
            </a:r>
            <a:endParaRPr lang="pt-PT" sz="5400" dirty="0">
              <a:solidFill>
                <a:schemeClr val="accent1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15" name="Subtítulo 2"/>
          <p:cNvSpPr txBox="1">
            <a:spLocks/>
          </p:cNvSpPr>
          <p:nvPr/>
        </p:nvSpPr>
        <p:spPr>
          <a:xfrm>
            <a:off x="101392" y="1630468"/>
            <a:ext cx="6552728" cy="648072"/>
          </a:xfrm>
          <a:prstGeom prst="rect">
            <a:avLst/>
          </a:prstGeom>
        </p:spPr>
        <p:txBody>
          <a:bodyPr vert="horz" anchor="t">
            <a:normAutofit fontScale="40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Aleitamento Materno</a:t>
            </a:r>
          </a:p>
        </p:txBody>
      </p:sp>
      <p:sp>
        <p:nvSpPr>
          <p:cNvPr id="18" name="Subtítulo 2"/>
          <p:cNvSpPr txBox="1">
            <a:spLocks/>
          </p:cNvSpPr>
          <p:nvPr/>
        </p:nvSpPr>
        <p:spPr>
          <a:xfrm>
            <a:off x="597912" y="2336900"/>
            <a:ext cx="5112568" cy="589712"/>
          </a:xfrm>
          <a:prstGeom prst="rect">
            <a:avLst/>
          </a:prstGeom>
        </p:spPr>
        <p:txBody>
          <a:bodyPr vert="horz" anchor="t">
            <a:normAutofit fontScale="25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6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nos primeiros</a:t>
            </a:r>
          </a:p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t-PT" sz="100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Subtítulo 2"/>
          <p:cNvSpPr txBox="1">
            <a:spLocks/>
          </p:cNvSpPr>
          <p:nvPr/>
        </p:nvSpPr>
        <p:spPr>
          <a:xfrm>
            <a:off x="1304344" y="2940260"/>
            <a:ext cx="6552728" cy="648072"/>
          </a:xfrm>
          <a:prstGeom prst="rect">
            <a:avLst/>
          </a:prstGeom>
        </p:spPr>
        <p:txBody>
          <a:bodyPr vert="horz" anchor="t">
            <a:normAutofit fontScale="40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 vida da criança</a:t>
            </a:r>
            <a:endParaRPr kumimoji="0" lang="pt-PT" sz="100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Subtítulo 2"/>
          <p:cNvSpPr txBox="1">
            <a:spLocks/>
          </p:cNvSpPr>
          <p:nvPr/>
        </p:nvSpPr>
        <p:spPr>
          <a:xfrm>
            <a:off x="5672476" y="1628800"/>
            <a:ext cx="3131840" cy="648072"/>
          </a:xfrm>
          <a:prstGeom prst="rect">
            <a:avLst/>
          </a:prstGeom>
        </p:spPr>
        <p:txBody>
          <a:bodyPr vert="horz" anchor="t">
            <a:normAutofit fontScale="40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Exclusivo</a:t>
            </a:r>
          </a:p>
        </p:txBody>
      </p:sp>
      <p:sp>
        <p:nvSpPr>
          <p:cNvPr id="21" name="Subtítulo 2"/>
          <p:cNvSpPr txBox="1">
            <a:spLocks/>
          </p:cNvSpPr>
          <p:nvPr/>
        </p:nvSpPr>
        <p:spPr>
          <a:xfrm>
            <a:off x="4101504" y="2336900"/>
            <a:ext cx="4248472" cy="576064"/>
          </a:xfrm>
          <a:prstGeom prst="rect">
            <a:avLst/>
          </a:prstGeom>
        </p:spPr>
        <p:txBody>
          <a:bodyPr vert="horz" anchor="t">
            <a:normAutofit fontScale="25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6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SEIS MESES</a:t>
            </a:r>
          </a:p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t-PT" sz="100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Subtítulo 2"/>
          <p:cNvSpPr txBox="1">
            <a:spLocks/>
          </p:cNvSpPr>
          <p:nvPr/>
        </p:nvSpPr>
        <p:spPr>
          <a:xfrm>
            <a:off x="306112" y="4533109"/>
            <a:ext cx="8568952" cy="504056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pt-PT" sz="4400" b="1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</a:rPr>
              <a:t>até aos dois anos de idade</a:t>
            </a:r>
            <a:endParaRPr kumimoji="0" lang="pt-PT" sz="44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44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t-PT" sz="44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Subtítulo 2"/>
          <p:cNvSpPr txBox="1">
            <a:spLocks/>
          </p:cNvSpPr>
          <p:nvPr/>
        </p:nvSpPr>
        <p:spPr>
          <a:xfrm>
            <a:off x="179512" y="5209820"/>
            <a:ext cx="8820472" cy="64807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33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 alimentação complementar</a:t>
            </a:r>
            <a:endParaRPr kumimoji="0" lang="pt-PT" sz="33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Subtítulo 2"/>
          <p:cNvSpPr txBox="1">
            <a:spLocks/>
          </p:cNvSpPr>
          <p:nvPr/>
        </p:nvSpPr>
        <p:spPr>
          <a:xfrm>
            <a:off x="179512" y="4106172"/>
            <a:ext cx="8820472" cy="648072"/>
          </a:xfrm>
          <a:prstGeom prst="rect">
            <a:avLst/>
          </a:prstGeom>
        </p:spPr>
        <p:txBody>
          <a:bodyPr vert="horz" anchor="t">
            <a:normAutofit fontScale="325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Manutenção do Aleitamento Materno</a:t>
            </a:r>
            <a:endParaRPr kumimoji="0" lang="pt-PT" sz="100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Subtítulo 2"/>
          <p:cNvSpPr txBox="1">
            <a:spLocks/>
          </p:cNvSpPr>
          <p:nvPr/>
        </p:nvSpPr>
        <p:spPr>
          <a:xfrm>
            <a:off x="148448" y="4061460"/>
            <a:ext cx="648072" cy="648072"/>
          </a:xfrm>
          <a:prstGeom prst="rect">
            <a:avLst/>
          </a:prstGeom>
        </p:spPr>
        <p:txBody>
          <a:bodyPr vert="horz" anchor="t">
            <a:normAutofit fontScale="40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</a:t>
            </a:r>
          </a:p>
        </p:txBody>
      </p:sp>
    </p:spTree>
  </p:cSld>
  <p:clrMapOvr>
    <a:masterClrMapping/>
  </p:clrMapOvr>
  <p:transition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9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9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9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5"/>
                            </p:stCondLst>
                            <p:childTnLst>
                              <p:par>
                                <p:cTn id="1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85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85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38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38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5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9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9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9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40"/>
                            </p:stCondLst>
                            <p:childTnLst>
                              <p:par>
                                <p:cTn id="2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93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93" decel="100000"/>
                                        <p:tgtEl>
                                          <p:spTgt spid="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193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93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4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9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9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9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60"/>
                            </p:stCondLst>
                            <p:childTnLst>
                              <p:par>
                                <p:cTn id="4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9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9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9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35"/>
                            </p:stCondLst>
                            <p:childTnLst>
                              <p:par>
                                <p:cTn id="5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85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385" decel="100000"/>
                                        <p:tgtEl>
                                          <p:spTgt spid="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0" dur="385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385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135"/>
                            </p:stCondLst>
                            <p:childTnLst>
                              <p:par>
                                <p:cTn id="6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9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9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9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552" y="692696"/>
            <a:ext cx="8136904" cy="1752600"/>
          </a:xfrm>
        </p:spPr>
        <p:txBody>
          <a:bodyPr>
            <a:noAutofit/>
          </a:bodyPr>
          <a:lstStyle/>
          <a:p>
            <a:pPr algn="l"/>
            <a:r>
              <a:rPr lang="pt-PT" sz="6600" dirty="0" smtClean="0"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O ALEITAMENTO MATERNO É …</a:t>
            </a:r>
            <a:endParaRPr lang="pt-PT" sz="6600" dirty="0">
              <a:solidFill>
                <a:schemeClr val="accent1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467544" y="3140968"/>
            <a:ext cx="8136904" cy="17526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6600" b="0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A FORMA NATURAL DE ALIMENTAR OS BEBÉS</a:t>
            </a:r>
            <a:endParaRPr kumimoji="0" lang="pt-PT" sz="66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9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9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9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11494" y="308248"/>
            <a:ext cx="7303844" cy="1191926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pt-PT" sz="1000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ctr" rotWithShape="0">
                    <a:schemeClr val="accent1">
                      <a:lumMod val="75000"/>
                      <a:alpha val="50000"/>
                    </a:schemeClr>
                  </a:outerShdw>
                </a:effectLst>
                <a:latin typeface="Berlin Sans FB Demi" pitchFamily="34" charset="0"/>
                <a:cs typeface="Aharoni" pitchFamily="2" charset="-79"/>
              </a:rPr>
              <a:t>TEMA SMAM  </a:t>
            </a:r>
            <a:r>
              <a:rPr lang="pt-PT" sz="1290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ctr" rotWithShape="0">
                    <a:schemeClr val="accent1">
                      <a:lumMod val="75000"/>
                      <a:alpha val="50000"/>
                    </a:schemeClr>
                  </a:outerShdw>
                </a:effectLst>
                <a:latin typeface="Berlin Sans FB Demi" pitchFamily="34" charset="0"/>
                <a:cs typeface="Aharoni" pitchFamily="2" charset="-79"/>
              </a:rPr>
              <a:t>2011</a:t>
            </a:r>
            <a:endParaRPr lang="pt-PT" sz="12900" dirty="0">
              <a:ln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ctr" rotWithShape="0">
                  <a:schemeClr val="accent1">
                    <a:lumMod val="75000"/>
                    <a:alpha val="50000"/>
                  </a:schemeClr>
                </a:outerShdw>
              </a:effectLst>
              <a:latin typeface="Berlin Sans FB Demi" pitchFamily="34" charset="0"/>
              <a:cs typeface="Aharoni" pitchFamily="2" charset="-79"/>
            </a:endParaRPr>
          </a:p>
        </p:txBody>
      </p:sp>
      <p:pic>
        <p:nvPicPr>
          <p:cNvPr id="1026" name="Picture 2" descr="H:\Trabalho - UFO ACTIVIDADES\AM - SMAM\2011\Logoti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356280"/>
            <a:ext cx="4143404" cy="5036552"/>
          </a:xfrm>
          <a:prstGeom prst="rect">
            <a:avLst/>
          </a:prstGeom>
          <a:noFill/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1500166" y="1643050"/>
            <a:ext cx="7643834" cy="2643206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Fale comigo! Amamentação, </a:t>
            </a:r>
          </a:p>
          <a:p>
            <a:pPr marL="0" marR="36576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Uma Experiência em 3D</a:t>
            </a:r>
            <a:endParaRPr kumimoji="0" lang="pt-PT" sz="5400" b="0" i="0" u="none" strike="noStrike" kern="1200" cap="none" spc="0" normalizeH="0" baseline="0" noProof="0" dirty="0">
              <a:ln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80"/>
                            </p:stCondLst>
                            <p:childTnLst>
                              <p:par>
                                <p:cTn id="11" presetID="39" presetClass="exit" presetSubtype="0" decel="10000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18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27176" y="2924944"/>
            <a:ext cx="6400800" cy="1008112"/>
          </a:xfrm>
        </p:spPr>
        <p:txBody>
          <a:bodyPr>
            <a:normAutofit fontScale="62500" lnSpcReduction="20000"/>
          </a:bodyPr>
          <a:lstStyle/>
          <a:p>
            <a:r>
              <a:rPr lang="pt-PT" sz="1000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ctr" rotWithShape="0">
                    <a:schemeClr val="accent1">
                      <a:lumMod val="75000"/>
                      <a:alpha val="50000"/>
                    </a:schemeClr>
                  </a:outerShdw>
                </a:effectLst>
                <a:latin typeface="Berlin Sans FB Demi" pitchFamily="34" charset="0"/>
              </a:rPr>
              <a:t>COMUNICAÇÃO</a:t>
            </a:r>
            <a:endParaRPr lang="pt-PT" sz="10000" dirty="0">
              <a:ln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50800" dist="50800" dir="14400000" algn="ctr" rotWithShape="0">
                  <a:schemeClr val="accent1">
                    <a:lumMod val="75000"/>
                    <a:alpha val="50000"/>
                  </a:scheme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315328" y="548680"/>
            <a:ext cx="8532440" cy="17526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5400" b="0" i="0" u="none" strike="noStrike" kern="1200" cap="none" spc="0" normalizeH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A SMAM 2011 salienta </a:t>
            </a:r>
          </a:p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5400" b="0" i="0" u="none" strike="noStrike" kern="1200" cap="none" spc="0" normalizeH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a importância da</a:t>
            </a:r>
            <a:endParaRPr kumimoji="0" lang="pt-PT" sz="54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383568" y="4221088"/>
            <a:ext cx="8532440" cy="17526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pt-PT" sz="480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n</a:t>
            </a:r>
            <a:r>
              <a:rPr kumimoji="0" lang="pt-PT" sz="4800" b="0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a PROMOÇÃO DO ALEITAMENTO MATERNO</a:t>
            </a:r>
            <a:endParaRPr kumimoji="0" lang="pt-PT" sz="48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9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9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9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4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96232" y="2174999"/>
            <a:ext cx="864096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+mj-cs"/>
              </a:rPr>
              <a:t>novos canais de comunicação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79512" y="5778819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PROMOVER 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200080" y="1556792"/>
            <a:ext cx="2808312" cy="1018027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6000" dist="50800" dir="14400000" algn="tl" rotWithShape="0">
                    <a:schemeClr val="bg1">
                      <a:lumMod val="95000"/>
                      <a:lumOff val="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CRIAR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6000" dist="50800" dir="14400000" algn="tl" rotWithShape="0">
                  <a:schemeClr val="bg1">
                    <a:lumMod val="95000"/>
                    <a:lumOff val="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-108520" y="3140968"/>
            <a:ext cx="568863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+mj-cs"/>
              </a:rPr>
              <a:t>para chegar a</a:t>
            </a:r>
          </a:p>
        </p:txBody>
      </p:sp>
      <p:sp>
        <p:nvSpPr>
          <p:cNvPr id="11" name="Título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018027"/>
          </a:xfrm>
        </p:spPr>
        <p:txBody>
          <a:bodyPr>
            <a:noAutofit/>
          </a:bodyPr>
          <a:lstStyle/>
          <a:p>
            <a:pPr algn="ctr"/>
            <a:r>
              <a:rPr lang="pt-PT" sz="5400" dirty="0" smtClean="0"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TEMOS DE</a:t>
            </a:r>
            <a:endParaRPr lang="pt-PT" sz="5400" dirty="0">
              <a:solidFill>
                <a:schemeClr val="accent1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4236760" y="3140968"/>
            <a:ext cx="482453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000" b="0" i="0" u="none" strike="noStrike" kern="1200" cap="none" spc="0" normalizeH="0" baseline="0" noProof="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ctr" rotWithShape="0">
                    <a:schemeClr val="bg1">
                      <a:lumMod val="95000"/>
                      <a:lumOff val="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mais pessoas</a:t>
            </a:r>
          </a:p>
        </p:txBody>
      </p:sp>
    </p:spTree>
  </p:cSld>
  <p:clrMapOvr>
    <a:masterClrMapping/>
  </p:clrMapOvr>
  <p:transition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00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80"/>
                            </p:stCondLst>
                            <p:childTnLst>
                              <p:par>
                                <p:cTn id="25" presetID="5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4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54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246" accel="100000" fill="hold">
                                          <p:stCondLst>
                                            <p:cond delay="15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15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246" accel="100000" fill="hold">
                                          <p:stCondLst>
                                            <p:cond delay="15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5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246" accel="100000" fill="hold">
                                          <p:stCondLst>
                                            <p:cond delay="15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1"/>
      <p:bldP spid="10" grpId="0"/>
      <p:bldP spid="1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179512" y="5778819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PROMOVER 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11" name="Título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018027"/>
          </a:xfrm>
        </p:spPr>
        <p:txBody>
          <a:bodyPr>
            <a:noAutofit/>
          </a:bodyPr>
          <a:lstStyle/>
          <a:p>
            <a:pPr algn="ctr"/>
            <a:r>
              <a:rPr lang="pt-PT" sz="5400" dirty="0" smtClean="0"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TEMOS DE</a:t>
            </a:r>
            <a:endParaRPr lang="pt-PT" sz="5400" dirty="0">
              <a:solidFill>
                <a:schemeClr val="accent1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467544" y="2564904"/>
            <a:ext cx="8352928" cy="64807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pt-PT" sz="4000" b="1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O</a:t>
            </a:r>
            <a:r>
              <a:rPr kumimoji="0" lang="pt-PT" sz="4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utros </a:t>
            </a:r>
            <a:r>
              <a:rPr kumimoji="0" lang="pt-PT" sz="4000" b="1" i="0" u="none" strike="noStrike" kern="1200" cap="none" spc="0" normalizeH="0" baseline="0" noProof="0" dirty="0" err="1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setores</a:t>
            </a:r>
            <a:r>
              <a:rPr kumimoji="0" lang="pt-PT" sz="4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 para além da</a:t>
            </a:r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179512" y="4135432"/>
            <a:ext cx="5112568" cy="589712"/>
          </a:xfrm>
          <a:prstGeom prst="rect">
            <a:avLst/>
          </a:prstGeom>
        </p:spPr>
        <p:txBody>
          <a:bodyPr vert="horz" anchor="t">
            <a:normAutofit fontScale="25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6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Por exemplo,</a:t>
            </a:r>
            <a:r>
              <a:rPr kumimoji="0" lang="pt-PT" sz="16000" b="1" i="0" u="none" strike="noStrike" kern="1200" cap="none" spc="0" normalizeH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 </a:t>
            </a:r>
            <a:r>
              <a:rPr kumimoji="0" lang="pt-PT" sz="16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a </a:t>
            </a:r>
          </a:p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 </a:t>
            </a:r>
            <a:endParaRPr kumimoji="0" lang="pt-PT" sz="100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 Black" pitchFamily="34" charset="0"/>
            </a:endParaRPr>
          </a:p>
        </p:txBody>
      </p:sp>
      <p:sp>
        <p:nvSpPr>
          <p:cNvPr id="12" name="Subtítulo 2"/>
          <p:cNvSpPr txBox="1">
            <a:spLocks/>
          </p:cNvSpPr>
          <p:nvPr/>
        </p:nvSpPr>
        <p:spPr>
          <a:xfrm>
            <a:off x="3069048" y="3510888"/>
            <a:ext cx="3131840" cy="648072"/>
          </a:xfrm>
          <a:prstGeom prst="rect">
            <a:avLst/>
          </a:prstGeom>
        </p:spPr>
        <p:txBody>
          <a:bodyPr vert="horz" anchor="t">
            <a:normAutofit fontScale="40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 </a:t>
            </a: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ctr" rotWithShape="0">
                    <a:schemeClr val="bg1">
                      <a:lumMod val="95000"/>
                      <a:lumOff val="5000"/>
                      <a:alpha val="50000"/>
                    </a:schemeClr>
                  </a:outerShdw>
                </a:effectLst>
                <a:uLnTx/>
                <a:uFillTx/>
                <a:latin typeface="Arial Black" pitchFamily="34" charset="0"/>
              </a:rPr>
              <a:t>SAÚDE</a:t>
            </a:r>
          </a:p>
        </p:txBody>
      </p:sp>
      <p:sp>
        <p:nvSpPr>
          <p:cNvPr id="13" name="Subtítulo 2"/>
          <p:cNvSpPr txBox="1">
            <a:spLocks/>
          </p:cNvSpPr>
          <p:nvPr/>
        </p:nvSpPr>
        <p:spPr>
          <a:xfrm>
            <a:off x="2538360" y="4963028"/>
            <a:ext cx="4248472" cy="576064"/>
          </a:xfrm>
          <a:prstGeom prst="rect">
            <a:avLst/>
          </a:prstGeom>
        </p:spPr>
        <p:txBody>
          <a:bodyPr vert="horz" anchor="t">
            <a:normAutofit fontScale="25000" lnSpcReduction="20000"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6000" b="1" i="0" u="none" strike="noStrike" kern="1200" cap="none" spc="0" normalizeH="0" baseline="0" noProof="0" dirty="0" smtClean="0">
                <a:ln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ctr" rotWithShape="0">
                    <a:schemeClr val="bg1">
                      <a:lumMod val="95000"/>
                      <a:lumOff val="5000"/>
                      <a:alpha val="50000"/>
                    </a:schemeClr>
                  </a:outerShdw>
                </a:effectLst>
                <a:uLnTx/>
                <a:uFillTx/>
                <a:latin typeface="Arial Black" pitchFamily="34" charset="0"/>
              </a:rPr>
              <a:t>EDUCAÇÃO</a:t>
            </a:r>
          </a:p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10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Black" pitchFamily="34" charset="0"/>
              </a:rPr>
              <a:t> </a:t>
            </a:r>
            <a:endParaRPr kumimoji="0" lang="pt-PT" sz="100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 Black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1785918" y="1643050"/>
            <a:ext cx="5544616" cy="1018027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z="540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tl" rotWithShape="0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  <a:ea typeface="+mj-ea"/>
                <a:cs typeface="+mj-cs"/>
              </a:rPr>
              <a:t>MOBILIZA</a:t>
            </a: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tl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R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50800" dist="50800" dir="14400000" algn="tl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60"/>
                            </p:stCondLst>
                            <p:childTnLst>
                              <p:par>
                                <p:cTn id="1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85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38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38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38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6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80"/>
                            </p:stCondLst>
                            <p:childTnLst>
                              <p:par>
                                <p:cTn id="3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8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8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38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38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  <p:bldP spid="12" grpId="0"/>
      <p:bldP spid="13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179512" y="5778819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PROMOVER 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1835696" y="1556792"/>
            <a:ext cx="5544616" cy="1018027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tl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ENVOLVER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50800" dist="50800" dir="14400000" algn="tl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sp>
        <p:nvSpPr>
          <p:cNvPr id="11" name="Título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018027"/>
          </a:xfrm>
        </p:spPr>
        <p:txBody>
          <a:bodyPr>
            <a:noAutofit/>
          </a:bodyPr>
          <a:lstStyle/>
          <a:p>
            <a:pPr algn="ctr"/>
            <a:r>
              <a:rPr lang="pt-PT" sz="5400" dirty="0" smtClean="0"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TEMOS DE</a:t>
            </a:r>
            <a:endParaRPr lang="pt-PT" sz="5400" dirty="0">
              <a:solidFill>
                <a:schemeClr val="accent1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467544" y="2564904"/>
            <a:ext cx="8352928" cy="64807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pt-PT" sz="5400" b="1" noProof="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Crianças e Jovens</a:t>
            </a:r>
            <a:endParaRPr kumimoji="0" lang="pt-PT" sz="54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 Black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177232" y="3429000"/>
            <a:ext cx="89668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+mj-cs"/>
              </a:rPr>
              <a:t>para conseguir um apoio entusiasmante</a:t>
            </a:r>
          </a:p>
        </p:txBody>
      </p:sp>
    </p:spTree>
  </p:cSld>
  <p:clrMapOvr>
    <a:masterClrMapping/>
  </p:clrMapOvr>
  <p:transition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90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552" y="2564904"/>
            <a:ext cx="2376264" cy="1080120"/>
          </a:xfrm>
        </p:spPr>
        <p:txBody>
          <a:bodyPr>
            <a:noAutofit/>
          </a:bodyPr>
          <a:lstStyle/>
          <a:p>
            <a:pPr algn="l"/>
            <a:r>
              <a:rPr lang="pt-PT" sz="6600" dirty="0" smtClean="0"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HOJE</a:t>
            </a:r>
            <a:endParaRPr lang="pt-PT" sz="6600" dirty="0">
              <a:solidFill>
                <a:schemeClr val="accent1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539552" y="548680"/>
            <a:ext cx="8136904" cy="17526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6600" b="0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Envolver Crianças e Jovens</a:t>
            </a:r>
            <a:endParaRPr kumimoji="0" lang="pt-PT" sz="66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611560" y="4509120"/>
            <a:ext cx="4032448" cy="108012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pt-PT" sz="6600" dirty="0" smtClean="0">
                <a:ln>
                  <a:solidFill>
                    <a:schemeClr val="bg2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Berlin Sans FB Demi" pitchFamily="34" charset="0"/>
              </a:rPr>
              <a:t>SEMPRE</a:t>
            </a:r>
            <a:endParaRPr kumimoji="0" lang="pt-PT" sz="66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539552" y="3501008"/>
            <a:ext cx="8136904" cy="108012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t-PT" sz="6600" b="0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É ir mais além</a:t>
            </a:r>
            <a:endParaRPr kumimoji="0" lang="pt-PT" sz="66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Berlin Sans FB Dem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Tm="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>
          <a:xfrm>
            <a:off x="395536" y="404664"/>
            <a:ext cx="8460432" cy="159409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FALAR de ALEITAMENTO MATERNO</a:t>
            </a:r>
            <a:endParaRPr kumimoji="0" lang="pt-PT" sz="48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79512" y="5778819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ENVOLVER OS MAIS JOVENS NA PROMOÇÃO DO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5436096" y="4221088"/>
            <a:ext cx="2448272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VÍNCULO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000100" y="3214686"/>
            <a:ext cx="2912368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PROTEGE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 rot="20473354">
            <a:off x="400248" y="1898323"/>
            <a:ext cx="2664296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ALIMENTA</a:t>
            </a: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857224" y="4429132"/>
            <a:ext cx="374441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ECOLÓGICO</a:t>
            </a: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5220072" y="3068960"/>
            <a:ext cx="3635896" cy="1196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ECONÓMICO</a:t>
            </a:r>
            <a:endParaRPr kumimoji="0" lang="pt-PT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 rot="978565">
            <a:off x="5733419" y="2058254"/>
            <a:ext cx="36004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PRÁTICO</a:t>
            </a:r>
          </a:p>
        </p:txBody>
      </p:sp>
      <p:sp>
        <p:nvSpPr>
          <p:cNvPr id="13" name="Título 1"/>
          <p:cNvSpPr txBox="1">
            <a:spLocks/>
          </p:cNvSpPr>
          <p:nvPr/>
        </p:nvSpPr>
        <p:spPr>
          <a:xfrm>
            <a:off x="3143240" y="2357430"/>
            <a:ext cx="2771800" cy="936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HIDRATA</a:t>
            </a:r>
          </a:p>
        </p:txBody>
      </p:sp>
    </p:spTree>
  </p:cSld>
  <p:clrMapOvr>
    <a:masterClrMapping/>
  </p:clrMapOvr>
  <p:transition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>
          <a:xfrm>
            <a:off x="71406" y="970813"/>
            <a:ext cx="8460432" cy="159409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MOSTRAR QUE O ALEITAMENTO MATERNO É NATURAL</a:t>
            </a:r>
            <a:endParaRPr kumimoji="0" lang="pt-PT" sz="48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79512" y="5778819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ENVOLVER OS MAIS JOVENS NA PROMOÇÃO DO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pic>
        <p:nvPicPr>
          <p:cNvPr id="2050" name="Picture 2" descr="H:\Trabalho - UFO ACTIVIDADES\VÁRIOS\CENTRO SAÚDE BRINCADEIRAS\2011\05 - Fotos\Fotos AC\IMGP08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492896"/>
            <a:ext cx="4176464" cy="313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>
          <a:xfrm>
            <a:off x="285720" y="357166"/>
            <a:ext cx="8460432" cy="159409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INCENTIVAR AÇÕES DE RUA COM A COMUNIDADE</a:t>
            </a:r>
            <a:endParaRPr kumimoji="0" lang="pt-PT" sz="48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79512" y="5778819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ENVOLVER OS MAIS JOVENS NA PROMOÇÃO DO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1026" name="AutoShape 2" descr="https://www-gm-opensocial.googleusercontent.com/gadgets/proxy/refresh=3600&amp;container=gm&amp;gadget=http%3A%2F%2Fwww.google.com%2Fig%2Fmodules%2Fgm%2Fyoutube%2Fcard-youtube.xml/http:/i.ytimg.com/vi/NcR-kJoLlYk/default.jpg"/>
          <p:cNvSpPr>
            <a:spLocks noChangeAspect="1" noChangeArrowheads="1"/>
          </p:cNvSpPr>
          <p:nvPr/>
        </p:nvSpPr>
        <p:spPr bwMode="auto">
          <a:xfrm>
            <a:off x="155575" y="-411163"/>
            <a:ext cx="1238250" cy="857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0" y="571480"/>
            <a:ext cx="9144000" cy="64807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36576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pt-PT" sz="4000" b="1" i="1" noProof="0" dirty="0" err="1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latin typeface="Arial Black" pitchFamily="34" charset="0"/>
              </a:rPr>
              <a:t>Flasmob</a:t>
            </a:r>
            <a:r>
              <a:rPr lang="pt-PT" sz="4000" b="1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latin typeface="Arial Black" pitchFamily="34" charset="0"/>
              </a:rPr>
              <a:t> </a:t>
            </a:r>
            <a:r>
              <a:rPr lang="pt-PT" sz="3600" b="1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latin typeface="Arial Black" pitchFamily="34" charset="0"/>
              </a:rPr>
              <a:t>FEEDING THE FUTURE</a:t>
            </a:r>
            <a:r>
              <a:rPr lang="pt-PT" sz="4000" b="1" noProof="0" dirty="0" smtClean="0">
                <a:ln>
                  <a:solidFill>
                    <a:schemeClr val="bg2"/>
                  </a:solidFill>
                </a:ln>
                <a:solidFill>
                  <a:srgbClr val="33CC33"/>
                </a:solidFill>
                <a:latin typeface="Arial Black" pitchFamily="34" charset="0"/>
              </a:rPr>
              <a:t>, música e coreografia de jovens</a:t>
            </a:r>
            <a:endParaRPr kumimoji="0" lang="pt-PT" sz="4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rgbClr val="33CC33"/>
              </a:solidFill>
              <a:effectLst/>
              <a:uLnTx/>
              <a:uFillTx/>
              <a:latin typeface="Arial Black" pitchFamily="34" charset="0"/>
            </a:endParaRPr>
          </a:p>
        </p:txBody>
      </p:sp>
      <p:pic>
        <p:nvPicPr>
          <p:cNvPr id="10" name="Spot Professores Flashmob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rcRect l="12600" r="12600"/>
          <a:stretch>
            <a:fillRect/>
          </a:stretch>
        </p:blipFill>
        <p:spPr>
          <a:xfrm>
            <a:off x="2309936" y="1928802"/>
            <a:ext cx="4564938" cy="3714776"/>
          </a:xfrm>
          <a:prstGeom prst="rect">
            <a:avLst/>
          </a:prstGeom>
        </p:spPr>
      </p:pic>
    </p:spTree>
  </p:cSld>
  <p:clrMapOvr>
    <a:masterClrMapping/>
  </p:clrMapOvr>
  <p:transition advTm="1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4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285720" y="833511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atin typeface="Arial" pitchFamily="34" charset="0"/>
                <a:cs typeface="Arial" pitchFamily="34" charset="0"/>
              </a:rPr>
              <a:t>OS NOSSOS CONTACTOS</a:t>
            </a:r>
            <a:endParaRPr lang="pt-PT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143240" y="557214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latin typeface="Arial" pitchFamily="34" charset="0"/>
                <a:cs typeface="Arial" pitchFamily="34" charset="0"/>
              </a:rPr>
              <a:t>Outubro/2011</a:t>
            </a:r>
            <a:endParaRPr lang="pt-PT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85720" y="4500570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rgbClr val="33CC33"/>
                </a:solidFill>
                <a:latin typeface="Arial" pitchFamily="34" charset="0"/>
                <a:cs typeface="Arial" pitchFamily="34" charset="0"/>
              </a:rPr>
              <a:t>CANTINHO DA AMAMENTAÇÃO</a:t>
            </a:r>
          </a:p>
          <a:p>
            <a:pPr algn="ctr"/>
            <a:r>
              <a:rPr lang="pt-PT" sz="2400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cam-olh@acescentral.min-saude.pt</a:t>
            </a:r>
            <a:endParaRPr lang="pt-PT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74431" y="3022950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rgbClr val="33CC33"/>
                </a:solidFill>
                <a:latin typeface="Arial" pitchFamily="34" charset="0"/>
                <a:cs typeface="Arial" pitchFamily="34" charset="0"/>
              </a:rPr>
              <a:t>SAÚDE ESCOLAR</a:t>
            </a:r>
          </a:p>
          <a:p>
            <a:pPr algn="ctr"/>
            <a:r>
              <a:rPr lang="pt-PT" sz="2400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saudeescolar-olh@acescentral.min-saude.pt</a:t>
            </a:r>
            <a:endParaRPr lang="pt-PT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5720" y="1571612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rgbClr val="33CC33"/>
                </a:solidFill>
                <a:latin typeface="Arial" pitchFamily="34" charset="0"/>
                <a:cs typeface="Arial" pitchFamily="34" charset="0"/>
              </a:rPr>
              <a:t>UCC OLHAR +</a:t>
            </a:r>
          </a:p>
          <a:p>
            <a:pPr algn="ctr"/>
            <a:r>
              <a:rPr lang="pt-PT" sz="2400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uccolhar@acescentral.min-saude.pt</a:t>
            </a:r>
            <a:endParaRPr lang="pt-PT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8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85720" y="4572008"/>
            <a:ext cx="8892480" cy="96254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PROMOVER</a:t>
            </a:r>
          </a:p>
          <a:p>
            <a:pPr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3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25400" dist="50800" dir="14400000" algn="tl" rotWithShape="0">
                    <a:schemeClr val="accent1">
                      <a:lumMod val="75000"/>
                      <a:alpha val="50000"/>
                    </a:scheme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O ALEITAMENTO MATERNO</a:t>
            </a:r>
            <a:endParaRPr kumimoji="0" lang="pt-PT" sz="3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25400" dist="50800" dir="14400000" algn="tl" rotWithShape="0">
                  <a:schemeClr val="accent1">
                    <a:lumMod val="75000"/>
                    <a:alpha val="50000"/>
                  </a:schemeClr>
                </a:outerShdw>
              </a:effectLst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691680" y="2857496"/>
            <a:ext cx="5544616" cy="1018027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0" i="0" u="none" strike="noStrike" kern="1200" cap="none" spc="0" normalizeH="0" baseline="0" noProof="0" dirty="0" smtClean="0">
                <a:ln w="6350">
                  <a:solidFill>
                    <a:schemeClr val="bg1">
                      <a:lumMod val="85000"/>
                      <a:lumOff val="15000"/>
                    </a:schemeClr>
                  </a:solidFill>
                </a:ln>
                <a:solidFill>
                  <a:srgbClr val="33CC33"/>
                </a:solidFill>
                <a:effectLst>
                  <a:outerShdw blurRad="50800" dist="50800" dir="14400000" algn="tl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TODOS JUNTOS PELA MESMA CAUSA</a:t>
            </a:r>
            <a:endParaRPr kumimoji="0" lang="pt-PT" sz="5400" b="0" i="0" u="none" strike="noStrike" kern="1200" cap="none" spc="0" normalizeH="0" baseline="0" noProof="0" dirty="0">
              <a:ln w="6350">
                <a:solidFill>
                  <a:schemeClr val="bg1">
                    <a:lumMod val="85000"/>
                    <a:lumOff val="15000"/>
                  </a:schemeClr>
                </a:solidFill>
              </a:ln>
              <a:solidFill>
                <a:srgbClr val="33CC33"/>
              </a:solidFill>
              <a:effectLst>
                <a:outerShdw blurRad="50800" dist="50800" dir="14400000" algn="tl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Tm="7000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ia">
  <a:themeElements>
    <a:clrScheme name="Energia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ia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ia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1188</TotalTime>
  <Words>251</Words>
  <Application>Microsoft Office PowerPoint</Application>
  <PresentationFormat>Apresentação no Ecrã (4:3)</PresentationFormat>
  <Paragraphs>99</Paragraphs>
  <Slides>16</Slides>
  <Notes>16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17" baseType="lpstr">
      <vt:lpstr>Energia</vt:lpstr>
      <vt:lpstr>Diapositivo 1</vt:lpstr>
      <vt:lpstr>do ALEITAMENTO</vt:lpstr>
      <vt:lpstr>TODOS</vt:lpstr>
      <vt:lpstr>A OMS RECOMENDA</vt:lpstr>
      <vt:lpstr>Diapositivo 5</vt:lpstr>
      <vt:lpstr>Diapositivo 6</vt:lpstr>
      <vt:lpstr>Diapositivo 7</vt:lpstr>
      <vt:lpstr>TEMOS DE</vt:lpstr>
      <vt:lpstr>TEMOS DE</vt:lpstr>
      <vt:lpstr>TEMOS DE</vt:lpstr>
      <vt:lpstr>Diapositivo 11</vt:lpstr>
      <vt:lpstr>Diapositivo 12</vt:lpstr>
      <vt:lpstr>Diapositivo 13</vt:lpstr>
      <vt:lpstr>Diapositivo 14</vt:lpstr>
      <vt:lpstr>Diapositivo 15</vt:lpstr>
      <vt:lpstr>Diapositivo 16</vt:lpstr>
    </vt:vector>
  </TitlesOfParts>
  <Company>ACES CENTRAL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Ana Candeias</dc:creator>
  <cp:lastModifiedBy>PCW</cp:lastModifiedBy>
  <cp:revision>5</cp:revision>
  <dcterms:created xsi:type="dcterms:W3CDTF">2011-09-22T14:23:01Z</dcterms:created>
  <dcterms:modified xsi:type="dcterms:W3CDTF">2011-10-03T16:32:05Z</dcterms:modified>
</cp:coreProperties>
</file>